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6"/>
  </p:notesMasterIdLst>
  <p:sldIdLst>
    <p:sldId id="256" r:id="rId2"/>
    <p:sldId id="291" r:id="rId3"/>
    <p:sldId id="292" r:id="rId4"/>
    <p:sldId id="280" r:id="rId5"/>
    <p:sldId id="287" r:id="rId6"/>
    <p:sldId id="286" r:id="rId7"/>
    <p:sldId id="288" r:id="rId8"/>
    <p:sldId id="289" r:id="rId9"/>
    <p:sldId id="290" r:id="rId10"/>
    <p:sldId id="285" r:id="rId11"/>
    <p:sldId id="293" r:id="rId12"/>
    <p:sldId id="295" r:id="rId13"/>
    <p:sldId id="294" r:id="rId14"/>
    <p:sldId id="284" r:id="rId15"/>
  </p:sldIdLst>
  <p:sldSz cx="9144000" cy="5143500" type="screen16x9"/>
  <p:notesSz cx="6858000" cy="9144000"/>
  <p:embeddedFontLst>
    <p:embeddedFont>
      <p:font typeface="Nunito" panose="020B0604020202020204" charset="-52"/>
      <p:regular r:id="rId17"/>
      <p:bold r:id="rId18"/>
      <p:italic r:id="rId19"/>
      <p:boldItalic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26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1170662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755311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Google Shape;15;p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Google Shape;19;p2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Google Shape;23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Google Shape;27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Google Shape;31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" name="Google Shape;34;p2"/>
          <p:cNvSpPr txBox="1">
            <a:spLocks noGrp="1"/>
          </p:cNvSpPr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35" name="Google Shape;35;p2"/>
          <p:cNvSpPr txBox="1">
            <a:spLocks noGrp="1"/>
          </p:cNvSpPr>
          <p:nvPr>
            <p:ph type="subTitle" idx="1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2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4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54" name="Google Shape;54;p4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5" name="Google Shape;55;p4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5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1" name="Google Shape;61;p5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2" name="Google Shape;62;p5"/>
          <p:cNvSpPr txBox="1">
            <a:spLocks noGrp="1"/>
          </p:cNvSpPr>
          <p:nvPr>
            <p:ph type="body" idx="2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3" name="Google Shape;63;p5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6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9" name="Google Shape;69;p6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7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75" name="Google Shape;75;p7"/>
          <p:cNvSpPr txBox="1">
            <a:spLocks noGrp="1"/>
          </p:cNvSpPr>
          <p:nvPr>
            <p:ph type="body" idx="1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76" name="Google Shape;76;p7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8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0" name="Google Shape;80;p8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Google Shape;81;p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4" name="Google Shape;84;p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5" name="Google Shape;85;p8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Google Shape;86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Google Shape;90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3" name="Google Shape;93;p8"/>
          <p:cNvSpPr txBox="1">
            <a:spLocks noGrp="1"/>
          </p:cNvSpPr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94" name="Google Shape;94;p8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9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00" name="Google Shape;100;p9"/>
          <p:cNvSpPr txBox="1">
            <a:spLocks noGrp="1"/>
          </p:cNvSpPr>
          <p:nvPr>
            <p:ph type="subTitle" idx="1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1" name="Google Shape;101;p9"/>
          <p:cNvSpPr txBox="1">
            <a:spLocks noGrp="1"/>
          </p:cNvSpPr>
          <p:nvPr>
            <p:ph type="body" idx="2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02" name="Google Shape;102;p9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1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0"/>
          <p:cNvSpPr txBox="1">
            <a:spLocks noGrp="1"/>
          </p:cNvSpPr>
          <p:nvPr>
            <p:ph type="body" idx="1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08" name="Google Shape;108;p10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1" name="Google Shape;111;p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Google Shape;112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" name="Google Shape;115;p11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Google Shape;116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9" name="Google Shape;119;p11"/>
          <p:cNvSpPr txBox="1">
            <a:spLocks noGrp="1"/>
          </p:cNvSpPr>
          <p:nvPr>
            <p:ph type="title" hasCustomPrompt="1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11"/>
          <p:cNvSpPr txBox="1">
            <a:spLocks noGrp="1"/>
          </p:cNvSpPr>
          <p:nvPr>
            <p:ph type="body" idx="1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ctr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ctr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ctr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ctr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ctr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ctr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ctr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ctr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21" name="Google Shape;121;p11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hift">
    <p:bg>
      <p:bgPr>
        <a:solidFill>
          <a:srgbClr val="1155CC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lvl="6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lvl="7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lvl="8" indent="-29845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"/>
          <p:cNvSpPr txBox="1">
            <a:spLocks noGrp="1"/>
          </p:cNvSpPr>
          <p:nvPr>
            <p:ph type="ctrTitle"/>
          </p:nvPr>
        </p:nvSpPr>
        <p:spPr>
          <a:xfrm>
            <a:off x="1510301" y="1078786"/>
            <a:ext cx="6637106" cy="234625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chemeClr val="bg2"/>
                </a:solidFill>
              </a:rPr>
              <a:t>Определение </a:t>
            </a:r>
            <a:r>
              <a:rPr lang="ru-RU" dirty="0" smtClean="0">
                <a:solidFill>
                  <a:schemeClr val="bg2"/>
                </a:solidFill>
              </a:rPr>
              <a:t>рН</a:t>
            </a:r>
            <a:br>
              <a:rPr lang="ru-RU" dirty="0" smtClean="0">
                <a:solidFill>
                  <a:schemeClr val="bg2"/>
                </a:solidFill>
              </a:rPr>
            </a:br>
            <a:r>
              <a:rPr lang="ru-RU" sz="2800" dirty="0" smtClean="0">
                <a:solidFill>
                  <a:schemeClr val="bg2"/>
                </a:solidFill>
              </a:rPr>
              <a:t>ГОСТ 26449-1-85</a:t>
            </a:r>
            <a:r>
              <a:rPr lang="ru-RU" sz="2800" dirty="0" smtClean="0">
                <a:solidFill>
                  <a:schemeClr val="bg2"/>
                </a:solidFill>
              </a:rPr>
              <a:t/>
            </a:r>
            <a:br>
              <a:rPr lang="ru-RU" sz="2800" dirty="0" smtClean="0">
                <a:solidFill>
                  <a:schemeClr val="bg2"/>
                </a:solidFill>
              </a:rPr>
            </a:br>
            <a:r>
              <a:rPr lang="ru-RU" sz="1800" dirty="0" smtClean="0">
                <a:solidFill>
                  <a:schemeClr val="bg2"/>
                </a:solidFill>
              </a:rPr>
              <a:t>электрометрический  </a:t>
            </a:r>
            <a:r>
              <a:rPr lang="ru-RU" sz="1800" dirty="0" smtClean="0">
                <a:solidFill>
                  <a:schemeClr val="bg2"/>
                </a:solidFill>
              </a:rPr>
              <a:t>метод </a:t>
            </a:r>
            <a:endParaRPr sz="1800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2714" y="362715"/>
            <a:ext cx="7505700" cy="716072"/>
          </a:xfrm>
        </p:spPr>
        <p:txBody>
          <a:bodyPr/>
          <a:lstStyle/>
          <a:p>
            <a:r>
              <a:rPr lang="ru-RU" dirty="0" smtClean="0"/>
              <a:t>Порядок выполнения  работы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52714" y="924673"/>
            <a:ext cx="7505700" cy="3688423"/>
          </a:xfrm>
        </p:spPr>
        <p:txBody>
          <a:bodyPr/>
          <a:lstStyle/>
          <a:p>
            <a:pPr marL="146050" indent="0">
              <a:buNone/>
            </a:pPr>
            <a:r>
              <a:rPr lang="ru-RU" sz="2400" dirty="0" smtClean="0">
                <a:solidFill>
                  <a:schemeClr val="accent1"/>
                </a:solidFill>
                <a:latin typeface="+mn-lt"/>
              </a:rPr>
              <a:t>1.Измерение рН раствора с помощью рН-метра «Эксперт-рН».</a:t>
            </a:r>
          </a:p>
          <a:p>
            <a:pPr marL="146050" indent="0">
              <a:buNone/>
            </a:pPr>
            <a:r>
              <a:rPr lang="ru-RU" sz="2400" dirty="0" smtClean="0">
                <a:latin typeface="+mn-lt"/>
              </a:rPr>
              <a:t>       1.Подготовка к анализу</a:t>
            </a:r>
          </a:p>
          <a:p>
            <a:pPr marL="146050" indent="0">
              <a:buNone/>
            </a:pPr>
            <a:r>
              <a:rPr lang="ru-RU" sz="2400" dirty="0" smtClean="0">
                <a:latin typeface="+mn-lt"/>
              </a:rPr>
              <a:t>       2. Калибровка рН-метра</a:t>
            </a:r>
          </a:p>
          <a:p>
            <a:pPr marL="146050" indent="0">
              <a:buNone/>
            </a:pPr>
            <a:r>
              <a:rPr lang="ru-RU" sz="2400" dirty="0" smtClean="0">
                <a:latin typeface="+mn-lt"/>
              </a:rPr>
              <a:t>       3. Проведение анализа</a:t>
            </a:r>
          </a:p>
          <a:p>
            <a:pPr marL="146050" indent="0" algn="just">
              <a:buNone/>
            </a:pPr>
            <a:r>
              <a:rPr lang="ru-RU" sz="2400" dirty="0">
                <a:solidFill>
                  <a:schemeClr val="accent1"/>
                </a:solidFill>
                <a:latin typeface="+mn-lt"/>
              </a:rPr>
              <a:t>2</a:t>
            </a:r>
            <a:r>
              <a:rPr lang="ru-RU" sz="2400" dirty="0" smtClean="0">
                <a:solidFill>
                  <a:schemeClr val="accent1"/>
                </a:solidFill>
                <a:latin typeface="+mn-lt"/>
              </a:rPr>
              <a:t>.Измерение </a:t>
            </a:r>
            <a:r>
              <a:rPr lang="ru-RU" sz="2400" dirty="0">
                <a:solidFill>
                  <a:schemeClr val="accent1"/>
                </a:solidFill>
                <a:latin typeface="+mn-lt"/>
              </a:rPr>
              <a:t>рН раствора с помощью </a:t>
            </a:r>
            <a:r>
              <a:rPr lang="ru-RU" sz="2400" dirty="0" smtClean="0">
                <a:solidFill>
                  <a:schemeClr val="accent1"/>
                </a:solidFill>
                <a:latin typeface="+mn-lt"/>
              </a:rPr>
              <a:t>индикатора- лакмусовой бумаги.</a:t>
            </a:r>
            <a:endParaRPr lang="ru-RU" sz="2400" dirty="0">
              <a:solidFill>
                <a:schemeClr val="accent1"/>
              </a:solidFill>
              <a:latin typeface="+mn-lt"/>
            </a:endParaRPr>
          </a:p>
          <a:p>
            <a:pPr marL="146050" indent="0">
              <a:buNone/>
            </a:pPr>
            <a:endParaRPr lang="ru-RU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14655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3811" y="1605886"/>
            <a:ext cx="7505700" cy="1404441"/>
          </a:xfrm>
        </p:spPr>
        <p:txBody>
          <a:bodyPr/>
          <a:lstStyle/>
          <a:p>
            <a:pPr algn="ctr"/>
            <a:r>
              <a:rPr lang="ru-RU" sz="3200" dirty="0">
                <a:solidFill>
                  <a:schemeClr val="accent1"/>
                </a:solidFill>
              </a:rPr>
              <a:t>1.Измерение рН раствора с помощью рН-метра «Эксперт-рН».</a:t>
            </a:r>
            <a:br>
              <a:rPr lang="ru-RU" sz="3200" dirty="0">
                <a:solidFill>
                  <a:schemeClr val="accent1"/>
                </a:solidFill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15177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3262" y="167506"/>
            <a:ext cx="7505700" cy="685249"/>
          </a:xfrm>
        </p:spPr>
        <p:txBody>
          <a:bodyPr/>
          <a:lstStyle/>
          <a:p>
            <a:pPr algn="ctr"/>
            <a:r>
              <a:rPr lang="ru-RU" sz="2400" dirty="0" smtClean="0">
                <a:solidFill>
                  <a:schemeClr val="bg2"/>
                </a:solidFill>
              </a:rPr>
              <a:t>1.</a:t>
            </a:r>
            <a:r>
              <a:rPr lang="ru-RU" dirty="0" smtClean="0">
                <a:solidFill>
                  <a:schemeClr val="bg2"/>
                </a:solidFill>
              </a:rPr>
              <a:t> Подготовка к анализу </a:t>
            </a:r>
            <a:endParaRPr lang="ru-RU" dirty="0">
              <a:solidFill>
                <a:schemeClr val="bg2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41787" y="688368"/>
            <a:ext cx="8270697" cy="1315093"/>
          </a:xfrm>
        </p:spPr>
        <p:txBody>
          <a:bodyPr/>
          <a:lstStyle/>
          <a:p>
            <a:pPr marL="146050" indent="0">
              <a:buNone/>
            </a:pPr>
            <a:r>
              <a:rPr lang="ru-RU" sz="1800" dirty="0">
                <a:latin typeface="+mn-lt"/>
              </a:rPr>
              <a:t>Перед началом измерений рН-метр проверяют по буферным растворам.</a:t>
            </a:r>
          </a:p>
          <a:p>
            <a:pPr marL="146050" indent="0">
              <a:buNone/>
            </a:pPr>
            <a:r>
              <a:rPr lang="ru-RU" sz="1800" dirty="0">
                <a:latin typeface="+mn-lt"/>
              </a:rPr>
              <a:t>Для диапазона рН - 1-7 используют буферные растворы с рН, равными 1,68 </a:t>
            </a:r>
            <a:r>
              <a:rPr lang="ru-RU" sz="1800" dirty="0" smtClean="0">
                <a:latin typeface="+mn-lt"/>
              </a:rPr>
              <a:t>и 6,86</a:t>
            </a:r>
            <a:r>
              <a:rPr lang="ru-RU" sz="1800" dirty="0">
                <a:latin typeface="+mn-lt"/>
              </a:rPr>
              <a:t>; для диапазона рН - 7-12 - буферные растворы с </a:t>
            </a:r>
            <a:r>
              <a:rPr lang="ru-RU" sz="1800" dirty="0" smtClean="0">
                <a:latin typeface="+mn-lt"/>
              </a:rPr>
              <a:t>рН,  равными </a:t>
            </a:r>
            <a:r>
              <a:rPr lang="ru-RU" sz="1800" dirty="0">
                <a:latin typeface="+mn-lt"/>
              </a:rPr>
              <a:t>6,86 и 9,18.</a:t>
            </a:r>
            <a:endParaRPr lang="ru-RU" sz="1800" dirty="0">
              <a:latin typeface="+mn-lt"/>
            </a:endParaRPr>
          </a:p>
        </p:txBody>
      </p:sp>
      <p:pic>
        <p:nvPicPr>
          <p:cNvPr id="1028" name="Picture 4" descr="https://vita-reaktiv.ru/image/cache/data/stan-500x500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89" b="10096"/>
          <a:stretch/>
        </p:blipFill>
        <p:spPr bwMode="auto">
          <a:xfrm>
            <a:off x="4726112" y="2003461"/>
            <a:ext cx="3358187" cy="2619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Стандарт-титр для рН-метрии Биомер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3" t="14396" r="6043" b="8637"/>
          <a:stretch/>
        </p:blipFill>
        <p:spPr bwMode="auto">
          <a:xfrm>
            <a:off x="1212350" y="2106203"/>
            <a:ext cx="3082248" cy="2712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7382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0129" y="392448"/>
            <a:ext cx="4492590" cy="685249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pH-</a:t>
            </a:r>
            <a:r>
              <a:rPr lang="ru-RU" dirty="0">
                <a:solidFill>
                  <a:schemeClr val="bg2"/>
                </a:solidFill>
              </a:rPr>
              <a:t>метра «Эксперт-</a:t>
            </a:r>
            <a:r>
              <a:rPr lang="en-US" dirty="0">
                <a:solidFill>
                  <a:schemeClr val="bg2"/>
                </a:solidFill>
              </a:rPr>
              <a:t>pH»</a:t>
            </a:r>
            <a:endParaRPr lang="ru-RU" dirty="0">
              <a:solidFill>
                <a:schemeClr val="bg2"/>
              </a:solidFill>
            </a:endParaRPr>
          </a:p>
        </p:txBody>
      </p:sp>
      <p:pic>
        <p:nvPicPr>
          <p:cNvPr id="2050" name="Picture 2" descr="рН-метр Эксперт-р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652" y="1077697"/>
            <a:ext cx="3400425" cy="3200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41178" y="3380198"/>
            <a:ext cx="28048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термодатчик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37534" y="4165825"/>
            <a:ext cx="283603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Noto Sans"/>
              </a:rPr>
              <a:t>Комбинированный рН-электрод</a:t>
            </a:r>
            <a:endParaRPr lang="ru-RU" dirty="0"/>
          </a:p>
        </p:txBody>
      </p:sp>
      <p:cxnSp>
        <p:nvCxnSpPr>
          <p:cNvPr id="7" name="Прямая со стрелкой 6"/>
          <p:cNvCxnSpPr/>
          <p:nvPr/>
        </p:nvCxnSpPr>
        <p:spPr>
          <a:xfrm flipH="1" flipV="1">
            <a:off x="4113408" y="3239025"/>
            <a:ext cx="472612" cy="31718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stCxn id="5" idx="1"/>
          </p:cNvCxnSpPr>
          <p:nvPr/>
        </p:nvCxnSpPr>
        <p:spPr>
          <a:xfrm flipV="1">
            <a:off x="2537534" y="3742306"/>
            <a:ext cx="318683" cy="57740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46206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5455" y="321617"/>
            <a:ext cx="7505700" cy="572234"/>
          </a:xfrm>
        </p:spPr>
        <p:txBody>
          <a:bodyPr/>
          <a:lstStyle/>
          <a:p>
            <a:r>
              <a:rPr lang="ru-RU" sz="24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2</a:t>
            </a:r>
            <a:r>
              <a:rPr lang="ru-RU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. Калибровка </a:t>
            </a: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pH-</a:t>
            </a:r>
            <a:r>
              <a:rPr lang="ru-RU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метра </a:t>
            </a:r>
            <a:r>
              <a:rPr lang="ru-RU" dirty="0">
                <a:solidFill>
                  <a:schemeClr val="bg2">
                    <a:lumMod val="60000"/>
                    <a:lumOff val="40000"/>
                  </a:schemeClr>
                </a:solidFill>
              </a:rPr>
              <a:t>«Эксперт-</a:t>
            </a: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pH»</a:t>
            </a:r>
            <a:endParaRPr lang="ru-RU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57505" y="1017142"/>
            <a:ext cx="7505700" cy="2876763"/>
          </a:xfrm>
        </p:spPr>
        <p:txBody>
          <a:bodyPr/>
          <a:lstStyle/>
          <a:p>
            <a:pPr marL="146050" indent="0">
              <a:buNone/>
            </a:pPr>
            <a:r>
              <a:rPr lang="ru-RU" sz="1800" b="1" dirty="0" smtClean="0"/>
              <a:t>1. УБЕДИТЕСЬ, ЧТО ПРИБОР ИСПРАВЕН, А АККУМУЛЯТОР ПРИБОРА ЗАРЯЖЕН.</a:t>
            </a:r>
          </a:p>
          <a:p>
            <a:pPr marL="146050" indent="0">
              <a:buNone/>
            </a:pPr>
            <a:endParaRPr lang="ru-RU" sz="1800" b="1" dirty="0" smtClean="0"/>
          </a:p>
          <a:p>
            <a:pPr marL="146050" indent="0">
              <a:buNone/>
            </a:pPr>
            <a:r>
              <a:rPr lang="ru-RU" sz="1800" b="1" dirty="0" smtClean="0"/>
              <a:t>2 СОБЕРИТЕ </a:t>
            </a:r>
            <a:r>
              <a:rPr lang="ru-RU" sz="1800" b="1" dirty="0"/>
              <a:t>ИЗМЕРИТЕЛЬНУЮ СИСТЕМУ</a:t>
            </a:r>
          </a:p>
          <a:p>
            <a:r>
              <a:rPr lang="ru-RU" sz="1800" dirty="0"/>
              <a:t>Подключите </a:t>
            </a:r>
            <a:r>
              <a:rPr lang="ru-RU" sz="1800" dirty="0" smtClean="0"/>
              <a:t>комбинированный </a:t>
            </a:r>
            <a:r>
              <a:rPr lang="ru-RU" sz="1800" dirty="0"/>
              <a:t>электрод к </a:t>
            </a:r>
            <a:r>
              <a:rPr lang="ru-RU" sz="1800" dirty="0" err="1"/>
              <a:t>pH</a:t>
            </a:r>
            <a:r>
              <a:rPr lang="ru-RU" sz="1800" dirty="0"/>
              <a:t>-метру.</a:t>
            </a:r>
          </a:p>
          <a:p>
            <a:r>
              <a:rPr lang="ru-RU" sz="1800" dirty="0"/>
              <a:t>Подключите термодатчик к </a:t>
            </a:r>
            <a:r>
              <a:rPr lang="ru-RU" sz="1800" dirty="0" err="1"/>
              <a:t>pH</a:t>
            </a:r>
            <a:r>
              <a:rPr lang="ru-RU" sz="1800" dirty="0"/>
              <a:t>-метру.</a:t>
            </a:r>
          </a:p>
          <a:p>
            <a:r>
              <a:rPr lang="ru-RU" sz="1800" dirty="0"/>
              <a:t>Налейте буферные растворы и дистиллированную воду в стаканчики. Обязательно подпишите стаканчики, чтобы их не перепутать</a:t>
            </a:r>
          </a:p>
          <a:p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34716724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98602" y="778374"/>
            <a:ext cx="7505700" cy="3690884"/>
          </a:xfrm>
        </p:spPr>
        <p:txBody>
          <a:bodyPr/>
          <a:lstStyle/>
          <a:p>
            <a:pPr marL="146050" indent="0">
              <a:buNone/>
            </a:pPr>
            <a:r>
              <a:rPr lang="ru-RU" sz="1800" b="1" dirty="0">
                <a:latin typeface="Calibri" panose="020F0502020204030204" pitchFamily="34" charset="0"/>
              </a:rPr>
              <a:t>3. КАЛИБРОВКА РН-МЕТРА ПО ПЕРВОМУ РАСТВОРУ</a:t>
            </a:r>
          </a:p>
          <a:p>
            <a:r>
              <a:rPr lang="ru-RU" sz="1800" dirty="0">
                <a:latin typeface="Calibri" panose="020F0502020204030204" pitchFamily="34" charset="0"/>
              </a:rPr>
              <a:t>Поместите измерительную систему в первый буферный раствор (9.18). Очень важно, чтобы электроды и термодатчик не соприкасались между собой, а также не касались дна и стенок стакана.</a:t>
            </a:r>
          </a:p>
          <a:p>
            <a:pPr marL="146050" indent="0">
              <a:buNone/>
            </a:pPr>
            <a:r>
              <a:rPr lang="ru-RU" sz="1800" b="1" dirty="0" smtClean="0">
                <a:latin typeface="Calibri" panose="020F0502020204030204" pitchFamily="34" charset="0"/>
              </a:rPr>
              <a:t>4. ПРОЦЕСС </a:t>
            </a:r>
            <a:r>
              <a:rPr lang="ru-RU" sz="1800" b="1" dirty="0">
                <a:latin typeface="Calibri" panose="020F0502020204030204" pitchFamily="34" charset="0"/>
              </a:rPr>
              <a:t>КАЛИБРОВКИ</a:t>
            </a:r>
          </a:p>
          <a:p>
            <a:r>
              <a:rPr lang="ru-RU" sz="1800" dirty="0">
                <a:latin typeface="Calibri" panose="020F0502020204030204" pitchFamily="34" charset="0"/>
              </a:rPr>
              <a:t>Включите </a:t>
            </a:r>
            <a:r>
              <a:rPr lang="ru-RU" sz="1800" dirty="0" err="1">
                <a:latin typeface="Calibri" panose="020F0502020204030204" pitchFamily="34" charset="0"/>
              </a:rPr>
              <a:t>pH</a:t>
            </a:r>
            <a:r>
              <a:rPr lang="ru-RU" sz="1800" dirty="0">
                <a:latin typeface="Calibri" panose="020F0502020204030204" pitchFamily="34" charset="0"/>
              </a:rPr>
              <a:t>-метр. Кнопкой </a:t>
            </a:r>
            <a:r>
              <a:rPr lang="ru-RU" sz="1800" b="1" dirty="0">
                <a:latin typeface="Calibri" panose="020F0502020204030204" pitchFamily="34" charset="0"/>
              </a:rPr>
              <a:t>«КЛБ»</a:t>
            </a:r>
            <a:r>
              <a:rPr lang="ru-RU" sz="1800" dirty="0">
                <a:latin typeface="Calibri" panose="020F0502020204030204" pitchFamily="34" charset="0"/>
              </a:rPr>
              <a:t> выберите режим калибровки. В появившемся меню кнопкой </a:t>
            </a:r>
            <a:r>
              <a:rPr lang="ru-RU" sz="1800" b="1" dirty="0">
                <a:latin typeface="Calibri" panose="020F0502020204030204" pitchFamily="34" charset="0"/>
              </a:rPr>
              <a:t>«ВВОД»</a:t>
            </a:r>
            <a:r>
              <a:rPr lang="ru-RU" sz="1800" dirty="0">
                <a:latin typeface="Calibri" panose="020F0502020204030204" pitchFamily="34" charset="0"/>
              </a:rPr>
              <a:t> выберите режим </a:t>
            </a:r>
            <a:r>
              <a:rPr lang="ru-RU" sz="1800" b="1" dirty="0">
                <a:latin typeface="Calibri" panose="020F0502020204030204" pitchFamily="34" charset="0"/>
              </a:rPr>
              <a:t>«новая</a:t>
            </a:r>
            <a:r>
              <a:rPr lang="ru-RU" sz="1800" dirty="0">
                <a:latin typeface="Calibri" panose="020F0502020204030204" pitchFamily="34" charset="0"/>
              </a:rPr>
              <a:t>». Нажмите </a:t>
            </a:r>
            <a:r>
              <a:rPr lang="ru-RU" sz="1800" b="1" dirty="0">
                <a:latin typeface="Calibri" panose="020F0502020204030204" pitchFamily="34" charset="0"/>
              </a:rPr>
              <a:t>«ИЗМ»</a:t>
            </a:r>
            <a:r>
              <a:rPr lang="ru-RU" sz="1800" dirty="0">
                <a:latin typeface="Calibri" panose="020F0502020204030204" pitchFamily="34" charset="0"/>
              </a:rPr>
              <a:t> и ожидайте сигнала прибора.</a:t>
            </a:r>
            <a:endParaRPr lang="ru-RU" sz="18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73170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6998" y="585627"/>
            <a:ext cx="7983020" cy="3853098"/>
          </a:xfrm>
        </p:spPr>
        <p:txBody>
          <a:bodyPr/>
          <a:lstStyle/>
          <a:p>
            <a:pPr marL="146050" indent="0">
              <a:buNone/>
            </a:pPr>
            <a:r>
              <a:rPr lang="ru-RU" sz="1800" b="1" dirty="0" smtClean="0"/>
              <a:t>5.</a:t>
            </a:r>
            <a:r>
              <a:rPr lang="ru-RU" dirty="0" smtClean="0"/>
              <a:t>  </a:t>
            </a:r>
            <a:r>
              <a:rPr lang="ru-RU" sz="1800" b="1" dirty="0" smtClean="0"/>
              <a:t>ОЧИСТКА </a:t>
            </a:r>
            <a:r>
              <a:rPr lang="ru-RU" sz="1800" b="1" dirty="0"/>
              <a:t>ИЗМЕРИТЕЛЬНОЙ СИСТЕМЫ</a:t>
            </a:r>
          </a:p>
          <a:p>
            <a:r>
              <a:rPr lang="ru-RU" sz="1800" dirty="0"/>
              <a:t>Извлеките электроды и датчик из буферного раствора и поместите их в дистиллированную воду для очистки, либо промойте дистиллированной водой с помощью лабораторной </a:t>
            </a:r>
            <a:r>
              <a:rPr lang="ru-RU" sz="1800" dirty="0" err="1"/>
              <a:t>промывалки</a:t>
            </a:r>
            <a:r>
              <a:rPr lang="ru-RU" sz="1800" dirty="0"/>
              <a:t>. Промокните </a:t>
            </a:r>
            <a:r>
              <a:rPr lang="ru-RU" sz="1800" dirty="0" smtClean="0"/>
              <a:t>электроды </a:t>
            </a:r>
            <a:r>
              <a:rPr lang="ru-RU" sz="1800" dirty="0"/>
              <a:t>и термодатчик с помощью фильтровальной бумаги</a:t>
            </a:r>
            <a:r>
              <a:rPr lang="ru-RU" sz="1800" dirty="0" smtClean="0"/>
              <a:t>.</a:t>
            </a:r>
          </a:p>
          <a:p>
            <a:endParaRPr lang="ru-RU" sz="1800" dirty="0" smtClean="0"/>
          </a:p>
          <a:p>
            <a:pPr marL="146050" indent="0">
              <a:buNone/>
            </a:pPr>
            <a:r>
              <a:rPr lang="ru-RU" sz="1800" b="1" dirty="0" smtClean="0"/>
              <a:t>6. КАЛИБРОВКА </a:t>
            </a:r>
            <a:r>
              <a:rPr lang="ru-RU" sz="1800" b="1" dirty="0"/>
              <a:t>РН-МЕТРА ПО ВТОРОМУ РАСТВОРУ</a:t>
            </a:r>
          </a:p>
          <a:p>
            <a:r>
              <a:rPr lang="ru-RU" sz="1800" dirty="0"/>
              <a:t>Замените стакан с буферным раствором на значение (4.01). Поместите электродную систему и термодатчик в буферный раствор. Нажмите </a:t>
            </a:r>
            <a:r>
              <a:rPr lang="ru-RU" sz="1800" b="1" dirty="0"/>
              <a:t>«ИЗМ»</a:t>
            </a:r>
            <a:r>
              <a:rPr lang="ru-RU" sz="1800" dirty="0"/>
              <a:t> и дождитесь звукового сигнала о завершении градуировки прибора.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31192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59596" y="349321"/>
            <a:ext cx="8250147" cy="4284323"/>
          </a:xfrm>
        </p:spPr>
        <p:txBody>
          <a:bodyPr/>
          <a:lstStyle/>
          <a:p>
            <a:pPr marL="146050" indent="0">
              <a:buNone/>
            </a:pPr>
            <a:r>
              <a:rPr lang="ru-RU" sz="1800" b="1" dirty="0" smtClean="0"/>
              <a:t>7. ЗАВЕРШЕНИЕ </a:t>
            </a:r>
            <a:r>
              <a:rPr lang="ru-RU" sz="1800" b="1" dirty="0"/>
              <a:t>КАЛИБРОВКИ</a:t>
            </a:r>
          </a:p>
          <a:p>
            <a:r>
              <a:rPr lang="ru-RU" sz="1800" dirty="0">
                <a:solidFill>
                  <a:schemeClr val="bg2"/>
                </a:solidFill>
              </a:rPr>
              <a:t>Нажмите кнопку </a:t>
            </a:r>
            <a:r>
              <a:rPr lang="ru-RU" sz="1800" b="1" dirty="0">
                <a:solidFill>
                  <a:schemeClr val="bg2"/>
                </a:solidFill>
              </a:rPr>
              <a:t>«ВВОД»</a:t>
            </a:r>
            <a:r>
              <a:rPr lang="ru-RU" sz="1800" dirty="0">
                <a:solidFill>
                  <a:schemeClr val="bg2"/>
                </a:solidFill>
              </a:rPr>
              <a:t>, чтобы закончить градуировку. После сообщения прибора о том, что градуировка выполнена успешно, на экране прибора появится окно с предложением ввести изопотенциальную точку – этот параметр указан в паспорте электрода (и часто на самом электроде). Выберите соответствующее значение паспортной координаты изопотенциальной точки электрода и нажмите кнопку </a:t>
            </a:r>
            <a:r>
              <a:rPr lang="ru-RU" sz="1800" b="1" dirty="0">
                <a:solidFill>
                  <a:schemeClr val="bg2"/>
                </a:solidFill>
              </a:rPr>
              <a:t>«ВВОД»</a:t>
            </a:r>
            <a:r>
              <a:rPr lang="ru-RU" sz="1800" dirty="0">
                <a:solidFill>
                  <a:schemeClr val="bg2"/>
                </a:solidFill>
              </a:rPr>
              <a:t>.</a:t>
            </a:r>
          </a:p>
          <a:p>
            <a:pPr marL="146050" indent="0">
              <a:buNone/>
            </a:pPr>
            <a:r>
              <a:rPr lang="ru-RU" sz="1800" b="1" dirty="0" smtClean="0">
                <a:solidFill>
                  <a:schemeClr val="bg2"/>
                </a:solidFill>
              </a:rPr>
              <a:t>8. ПРОВЕРКА</a:t>
            </a:r>
            <a:endParaRPr lang="ru-RU" sz="1800" b="1" dirty="0">
              <a:solidFill>
                <a:schemeClr val="bg2"/>
              </a:solidFill>
            </a:endParaRPr>
          </a:p>
          <a:p>
            <a:r>
              <a:rPr lang="ru-RU" sz="1800" dirty="0">
                <a:solidFill>
                  <a:schemeClr val="bg2"/>
                </a:solidFill>
              </a:rPr>
              <a:t>После диагностики возможных ошибок прибор вернется в меню </a:t>
            </a:r>
            <a:r>
              <a:rPr lang="ru-RU" sz="1800" b="1" dirty="0">
                <a:solidFill>
                  <a:schemeClr val="bg2"/>
                </a:solidFill>
              </a:rPr>
              <a:t>«ВЫБОР РЕЖИМА»</a:t>
            </a:r>
            <a:r>
              <a:rPr lang="ru-RU" sz="1800" dirty="0">
                <a:solidFill>
                  <a:schemeClr val="bg2"/>
                </a:solidFill>
              </a:rPr>
              <a:t>. Градуировка завершена. рН-метр Эксперт-рН готов к работе.</a:t>
            </a:r>
          </a:p>
          <a:p>
            <a:pPr marL="146050" indent="0">
              <a:buNone/>
            </a:pPr>
            <a:r>
              <a:rPr lang="ru-RU" sz="1800" b="1" dirty="0" smtClean="0">
                <a:solidFill>
                  <a:schemeClr val="bg2"/>
                </a:solidFill>
              </a:rPr>
              <a:t>9. ПОДГОТОВКА </a:t>
            </a:r>
            <a:r>
              <a:rPr lang="ru-RU" sz="1800" b="1" dirty="0">
                <a:solidFill>
                  <a:schemeClr val="bg2"/>
                </a:solidFill>
              </a:rPr>
              <a:t>К ИЗМЕРЕНИЮ</a:t>
            </a:r>
          </a:p>
          <a:p>
            <a:r>
              <a:rPr lang="ru-RU" sz="1800" dirty="0">
                <a:solidFill>
                  <a:schemeClr val="bg2"/>
                </a:solidFill>
              </a:rPr>
              <a:t>Извлеките электроды и датчик из раствора и тщательно очистите их с помощью дистиллированной воды. Промокните электроды и термодатчик с помощью фильтровальной бумаги. Электроды готовы к измерению.</a:t>
            </a:r>
          </a:p>
          <a:p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2160175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72570" y="1035229"/>
            <a:ext cx="8098819" cy="1002907"/>
          </a:xfrm>
        </p:spPr>
        <p:txBody>
          <a:bodyPr/>
          <a:lstStyle/>
          <a:p>
            <a:pPr marL="146050" indent="0">
              <a:buNone/>
            </a:pPr>
            <a:r>
              <a:rPr lang="ru-RU" sz="1800" dirty="0" smtClean="0"/>
              <a:t>Исследуемый </a:t>
            </a:r>
            <a:r>
              <a:rPr lang="ru-RU" sz="1800" dirty="0"/>
              <a:t>раствор помещают в </a:t>
            </a:r>
            <a:r>
              <a:rPr lang="ru-RU" sz="1800" dirty="0" smtClean="0"/>
              <a:t>химический стакан, </a:t>
            </a:r>
            <a:r>
              <a:rPr lang="ru-RU" sz="1800" dirty="0"/>
              <a:t>погружают в</a:t>
            </a:r>
          </a:p>
          <a:p>
            <a:pPr marL="146050" indent="0">
              <a:buNone/>
            </a:pPr>
            <a:r>
              <a:rPr lang="ru-RU" sz="1800" dirty="0"/>
              <a:t>него </a:t>
            </a:r>
            <a:r>
              <a:rPr lang="ru-RU" sz="1800" dirty="0" smtClean="0"/>
              <a:t>промытый </a:t>
            </a:r>
            <a:r>
              <a:rPr lang="ru-RU" sz="1800" dirty="0"/>
              <a:t>дистиллированной </a:t>
            </a:r>
            <a:r>
              <a:rPr lang="ru-RU" sz="1800" dirty="0" smtClean="0"/>
              <a:t>водой комбинированный электрод и снимают показания с прибора.</a:t>
            </a:r>
            <a:endParaRPr lang="ru-RU" sz="1800" dirty="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090364" y="249700"/>
            <a:ext cx="4259066" cy="572234"/>
          </a:xfrm>
        </p:spPr>
        <p:txBody>
          <a:bodyPr/>
          <a:lstStyle/>
          <a:p>
            <a:r>
              <a:rPr lang="ru-RU" sz="2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3</a:t>
            </a:r>
            <a:r>
              <a:rPr lang="ru-RU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. Проведение анализа</a:t>
            </a:r>
            <a:endParaRPr lang="ru-RU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1227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932166" y="1503146"/>
            <a:ext cx="7505700" cy="954600"/>
          </a:xfrm>
        </p:spPr>
        <p:txBody>
          <a:bodyPr/>
          <a:lstStyle/>
          <a:p>
            <a:pPr algn="ctr"/>
            <a:r>
              <a:rPr lang="ru-RU" sz="3200" dirty="0">
                <a:solidFill>
                  <a:schemeClr val="accent1"/>
                </a:solidFill>
              </a:rPr>
              <a:t>2</a:t>
            </a:r>
            <a:r>
              <a:rPr lang="ru-RU" sz="3200" dirty="0" smtClean="0">
                <a:solidFill>
                  <a:schemeClr val="accent1"/>
                </a:solidFill>
              </a:rPr>
              <a:t>.Измерение </a:t>
            </a:r>
            <a:r>
              <a:rPr lang="ru-RU" sz="3200" dirty="0">
                <a:solidFill>
                  <a:schemeClr val="accent1"/>
                </a:solidFill>
              </a:rPr>
              <a:t>рН раствора с помощью </a:t>
            </a:r>
            <a:r>
              <a:rPr lang="ru-RU" sz="3200" dirty="0" smtClean="0">
                <a:solidFill>
                  <a:schemeClr val="accent1"/>
                </a:solidFill>
              </a:rPr>
              <a:t>индикатора -лакмусовой  бумаги.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67201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25" y="2062707"/>
            <a:ext cx="4201205" cy="2387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65079" y="450832"/>
            <a:ext cx="828097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800" dirty="0" smtClean="0">
                <a:latin typeface="arial" panose="020B0604020202020204" pitchFamily="34" charset="0"/>
              </a:rPr>
              <a:t>Окуните </a:t>
            </a:r>
            <a:r>
              <a:rPr lang="ru-RU" sz="1800" dirty="0">
                <a:latin typeface="arial" panose="020B0604020202020204" pitchFamily="34" charset="0"/>
              </a:rPr>
              <a:t>узкой полоской бумаги в нужный раствор всего на две-три секунды. После этого сравните полученный цвет с прилагаемой цветовой шкалой и вычислите значения.</a:t>
            </a:r>
            <a:endParaRPr lang="ru-RU" sz="1800" dirty="0"/>
          </a:p>
        </p:txBody>
      </p:sp>
      <p:pic>
        <p:nvPicPr>
          <p:cNvPr id="4102" name="Picture 6" descr="Лакмусовая бумага: от чего зависит точность?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2" t="3868" r="7909" b="-3868"/>
          <a:stretch/>
        </p:blipFill>
        <p:spPr bwMode="auto">
          <a:xfrm>
            <a:off x="4972692" y="2062707"/>
            <a:ext cx="3236360" cy="2125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93939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тест полоски из лакмусовой бумаги в продаже. Индикаторы ph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720" y="704232"/>
            <a:ext cx="6773845" cy="3978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04699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134" y="311343"/>
            <a:ext cx="7505700" cy="664701"/>
          </a:xfrm>
        </p:spPr>
        <p:txBody>
          <a:bodyPr/>
          <a:lstStyle/>
          <a:p>
            <a:pPr algn="ctr"/>
            <a:r>
              <a:rPr lang="kk-KZ" dirty="0" smtClean="0">
                <a:solidFill>
                  <a:schemeClr val="bg2"/>
                </a:solidFill>
              </a:rPr>
              <a:t>Контрольные вопросы</a:t>
            </a:r>
            <a:endParaRPr lang="ru-RU" dirty="0">
              <a:solidFill>
                <a:schemeClr val="bg2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134" y="1047964"/>
            <a:ext cx="7649539" cy="3390761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2060"/>
                </a:solidFill>
              </a:rPr>
              <a:t>Что такое водородный показатель рН?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2060"/>
                </a:solidFill>
              </a:rPr>
              <a:t>Какая среда считается кислотной, а какая щелочной?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2060"/>
                </a:solidFill>
              </a:rPr>
              <a:t>Что такое буферная система  (буферные растворы) и их назначение?</a:t>
            </a:r>
          </a:p>
          <a:p>
            <a:pPr marL="146050" indent="0">
              <a:buNone/>
            </a:pPr>
            <a:endParaRPr lang="ru-RU" sz="2000" dirty="0" smtClean="0">
              <a:solidFill>
                <a:srgbClr val="002060"/>
              </a:solidFill>
            </a:endParaRPr>
          </a:p>
          <a:p>
            <a:pPr marL="146050" indent="0">
              <a:buNone/>
            </a:pPr>
            <a:endParaRPr lang="ru-RU" sz="2000" baseline="30000" dirty="0">
              <a:solidFill>
                <a:srgbClr val="002060"/>
              </a:solidFill>
            </a:endParaRPr>
          </a:p>
          <a:p>
            <a:endParaRPr lang="ru-RU" sz="1800" dirty="0" smtClean="0"/>
          </a:p>
          <a:p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2673979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401</TotalTime>
  <Words>362</Words>
  <Application>Microsoft Office PowerPoint</Application>
  <PresentationFormat>Экран (16:9)</PresentationFormat>
  <Paragraphs>47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Noto Sans</vt:lpstr>
      <vt:lpstr>Nunito</vt:lpstr>
      <vt:lpstr>Calibri</vt:lpstr>
      <vt:lpstr>Arial</vt:lpstr>
      <vt:lpstr>Arial</vt:lpstr>
      <vt:lpstr>Shift</vt:lpstr>
      <vt:lpstr>Определение рН ГОСТ 26449-1-85 электрометрический  метод </vt:lpstr>
      <vt:lpstr>Порядок выполнения  работы</vt:lpstr>
      <vt:lpstr>1.Измерение рН раствора с помощью рН-метра «Эксперт-рН». </vt:lpstr>
      <vt:lpstr>1. Подготовка к анализу </vt:lpstr>
      <vt:lpstr>pH-метра «Эксперт-pH»</vt:lpstr>
      <vt:lpstr>2. Калибровка pH-метра «Эксперт-pH»</vt:lpstr>
      <vt:lpstr>Презентация PowerPoint</vt:lpstr>
      <vt:lpstr>Презентация PowerPoint</vt:lpstr>
      <vt:lpstr>Презентация PowerPoint</vt:lpstr>
      <vt:lpstr>3. Проведение анализа</vt:lpstr>
      <vt:lpstr>2.Измерение рН раствора с помощью индикатора -лакмусовой  бумаги.</vt:lpstr>
      <vt:lpstr>Презентация PowerPoint</vt:lpstr>
      <vt:lpstr>Презентация PowerPoint</vt:lpstr>
      <vt:lpstr>Контрольные вопросы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Су құбырының құрылымына қойылатын талаптар</dc:title>
  <cp:lastModifiedBy>Julia_N</cp:lastModifiedBy>
  <cp:revision>59</cp:revision>
  <dcterms:modified xsi:type="dcterms:W3CDTF">2020-10-20T04:18:44Z</dcterms:modified>
</cp:coreProperties>
</file>